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90"/>
  </p:normalViewPr>
  <p:slideViewPr>
    <p:cSldViewPr snapToGrid="0" snapToObjects="1">
      <p:cViewPr>
        <p:scale>
          <a:sx n="80" d="100"/>
          <a:sy n="80" d="100"/>
        </p:scale>
        <p:origin x="126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12/17/18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ADE51-DDA6-9D44-BBA8-0D35E8991E5F}"/>
              </a:ext>
            </a:extLst>
          </p:cNvPr>
          <p:cNvSpPr>
            <a:spLocks noGrp="1"/>
          </p:cNvSpPr>
          <p:nvPr>
            <p:ph type="ctrTitle"/>
          </p:nvPr>
        </p:nvSpPr>
        <p:spPr/>
        <p:txBody>
          <a:bodyPr/>
          <a:lstStyle/>
          <a:p>
            <a:r>
              <a:rPr lang="en-US" dirty="0"/>
              <a:t>615 Final project </a:t>
            </a:r>
          </a:p>
        </p:txBody>
      </p:sp>
      <p:sp>
        <p:nvSpPr>
          <p:cNvPr id="3" name="Subtitle 2">
            <a:extLst>
              <a:ext uri="{FF2B5EF4-FFF2-40B4-BE49-F238E27FC236}">
                <a16:creationId xmlns:a16="http://schemas.microsoft.com/office/drawing/2014/main" id="{C13F18C4-2291-224E-8EB6-886E5F8978C8}"/>
              </a:ext>
            </a:extLst>
          </p:cNvPr>
          <p:cNvSpPr>
            <a:spLocks noGrp="1"/>
          </p:cNvSpPr>
          <p:nvPr>
            <p:ph type="subTitle" idx="1"/>
          </p:nvPr>
        </p:nvSpPr>
        <p:spPr/>
        <p:txBody>
          <a:bodyPr/>
          <a:lstStyle/>
          <a:p>
            <a:r>
              <a:rPr lang="en-US" dirty="0"/>
              <a:t>Ecommerce Retail Data Analysis</a:t>
            </a:r>
          </a:p>
          <a:p>
            <a:r>
              <a:rPr lang="en-US" dirty="0"/>
              <a:t>By </a:t>
            </a:r>
            <a:r>
              <a:rPr lang="en-US" b="1" dirty="0"/>
              <a:t>Qianhui </a:t>
            </a:r>
            <a:r>
              <a:rPr lang="en-US" b="1" dirty="0" err="1"/>
              <a:t>Rong</a:t>
            </a:r>
            <a:endParaRPr lang="en-US" b="1" dirty="0"/>
          </a:p>
        </p:txBody>
      </p:sp>
    </p:spTree>
    <p:extLst>
      <p:ext uri="{BB962C8B-B14F-4D97-AF65-F5344CB8AC3E}">
        <p14:creationId xmlns:p14="http://schemas.microsoft.com/office/powerpoint/2010/main" val="84588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FCC73-7FD4-D149-91FA-1F8D9FA13475}"/>
              </a:ext>
            </a:extLst>
          </p:cNvPr>
          <p:cNvPicPr>
            <a:picLocks noChangeAspect="1"/>
          </p:cNvPicPr>
          <p:nvPr/>
        </p:nvPicPr>
        <p:blipFill>
          <a:blip r:embed="rId2"/>
          <a:stretch>
            <a:fillRect/>
          </a:stretch>
        </p:blipFill>
        <p:spPr>
          <a:xfrm>
            <a:off x="984439" y="1572942"/>
            <a:ext cx="4789827" cy="3712114"/>
          </a:xfrm>
          <a:prstGeom prst="rect">
            <a:avLst/>
          </a:prstGeom>
        </p:spPr>
      </p:pic>
      <p:cxnSp>
        <p:nvCxnSpPr>
          <p:cNvPr id="14" name="Straight Connector 13">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39EB9C0-F5F9-E64F-9831-C2D27109BEA4}"/>
              </a:ext>
            </a:extLst>
          </p:cNvPr>
          <p:cNvPicPr>
            <a:picLocks noChangeAspect="1"/>
          </p:cNvPicPr>
          <p:nvPr/>
        </p:nvPicPr>
        <p:blipFill>
          <a:blip r:embed="rId3"/>
          <a:stretch>
            <a:fillRect/>
          </a:stretch>
        </p:blipFill>
        <p:spPr>
          <a:xfrm>
            <a:off x="6417734" y="1713195"/>
            <a:ext cx="4799456" cy="3431609"/>
          </a:xfrm>
          <a:prstGeom prst="rect">
            <a:avLst/>
          </a:prstGeom>
        </p:spPr>
      </p:pic>
    </p:spTree>
    <p:extLst>
      <p:ext uri="{BB962C8B-B14F-4D97-AF65-F5344CB8AC3E}">
        <p14:creationId xmlns:p14="http://schemas.microsoft.com/office/powerpoint/2010/main" val="375731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FA4CECB3-C22E-4C8B-BAF3-FF4CF5B40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67D0C5-73F7-42FF-B095-8F1E57AD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661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8C298-E550-6047-B08D-E32158974E42}"/>
              </a:ext>
            </a:extLst>
          </p:cNvPr>
          <p:cNvSpPr>
            <a:spLocks noGrp="1"/>
          </p:cNvSpPr>
          <p:nvPr>
            <p:ph type="title"/>
          </p:nvPr>
        </p:nvSpPr>
        <p:spPr>
          <a:xfrm>
            <a:off x="457200" y="640080"/>
            <a:ext cx="3185917" cy="3034857"/>
          </a:xfrm>
        </p:spPr>
        <p:txBody>
          <a:bodyPr vert="horz" lIns="91440" tIns="45720" rIns="91440" bIns="45720" rtlCol="0" anchor="b">
            <a:normAutofit/>
          </a:bodyPr>
          <a:lstStyle/>
          <a:p>
            <a:pPr algn="r"/>
            <a:r>
              <a:rPr lang="en-US" sz="4400" spc="200">
                <a:solidFill>
                  <a:srgbClr val="FFFFFF"/>
                </a:solidFill>
              </a:rPr>
              <a:t>Marketing analysis – RFM analysis</a:t>
            </a:r>
          </a:p>
        </p:txBody>
      </p:sp>
      <p:pic>
        <p:nvPicPr>
          <p:cNvPr id="6" name="Picture 5">
            <a:extLst>
              <a:ext uri="{FF2B5EF4-FFF2-40B4-BE49-F238E27FC236}">
                <a16:creationId xmlns:a16="http://schemas.microsoft.com/office/drawing/2014/main" id="{1605B98F-7577-3D4D-A6BA-014B613A4C70}"/>
              </a:ext>
            </a:extLst>
          </p:cNvPr>
          <p:cNvPicPr>
            <a:picLocks noChangeAspect="1"/>
          </p:cNvPicPr>
          <p:nvPr/>
        </p:nvPicPr>
        <p:blipFill>
          <a:blip r:embed="rId2"/>
          <a:stretch>
            <a:fillRect/>
          </a:stretch>
        </p:blipFill>
        <p:spPr>
          <a:xfrm>
            <a:off x="4273157" y="736375"/>
            <a:ext cx="3659111" cy="2771776"/>
          </a:xfrm>
          <a:prstGeom prst="rect">
            <a:avLst/>
          </a:prstGeom>
        </p:spPr>
      </p:pic>
      <p:cxnSp>
        <p:nvCxnSpPr>
          <p:cNvPr id="23" name="Straight Connector 22">
            <a:extLst>
              <a:ext uri="{FF2B5EF4-FFF2-40B4-BE49-F238E27FC236}">
                <a16:creationId xmlns:a16="http://schemas.microsoft.com/office/drawing/2014/main" id="{8E17E5BA-9A68-4F5E-8C0E-C94E4402B2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8749" y="3765314"/>
            <a:ext cx="283464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14C73F2-6925-4D25-B019-A2AAF3B3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6037730" y="2302274"/>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1C1BB8D-759F-AC48-B5E5-E60780818653}"/>
              </a:ext>
            </a:extLst>
          </p:cNvPr>
          <p:cNvPicPr>
            <a:picLocks noChangeAspect="1"/>
          </p:cNvPicPr>
          <p:nvPr/>
        </p:nvPicPr>
        <p:blipFill>
          <a:blip r:embed="rId3"/>
          <a:stretch>
            <a:fillRect/>
          </a:stretch>
        </p:blipFill>
        <p:spPr>
          <a:xfrm>
            <a:off x="4504562" y="3926180"/>
            <a:ext cx="3203896" cy="2282776"/>
          </a:xfrm>
          <a:prstGeom prst="rect">
            <a:avLst/>
          </a:prstGeom>
        </p:spPr>
      </p:pic>
      <p:cxnSp>
        <p:nvCxnSpPr>
          <p:cNvPr id="27" name="Straight Connector 26">
            <a:extLst>
              <a:ext uri="{FF2B5EF4-FFF2-40B4-BE49-F238E27FC236}">
                <a16:creationId xmlns:a16="http://schemas.microsoft.com/office/drawing/2014/main" id="{0F24C92C-BD4D-4E7A-A2A2-38D6CE2C9C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5130" y="1963779"/>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0DAF4CA-FFEF-AF4F-ADD6-08662FD0AB88}"/>
              </a:ext>
            </a:extLst>
          </p:cNvPr>
          <p:cNvPicPr>
            <a:picLocks noChangeAspect="1"/>
          </p:cNvPicPr>
          <p:nvPr/>
        </p:nvPicPr>
        <p:blipFill>
          <a:blip r:embed="rId4"/>
          <a:stretch>
            <a:fillRect/>
          </a:stretch>
        </p:blipFill>
        <p:spPr>
          <a:xfrm>
            <a:off x="8254001" y="1991837"/>
            <a:ext cx="3644400" cy="2869964"/>
          </a:xfrm>
          <a:prstGeom prst="rect">
            <a:avLst/>
          </a:prstGeom>
        </p:spPr>
      </p:pic>
    </p:spTree>
    <p:extLst>
      <p:ext uri="{BB962C8B-B14F-4D97-AF65-F5344CB8AC3E}">
        <p14:creationId xmlns:p14="http://schemas.microsoft.com/office/powerpoint/2010/main" val="2685852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166DDC6-44A5-3B45-950D-B688F9146FB6}"/>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Marketing analysis -- clustering</a:t>
            </a:r>
          </a:p>
        </p:txBody>
      </p:sp>
      <p:sp useBgFill="1">
        <p:nvSpPr>
          <p:cNvPr id="21" name="Rectangle 20">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1C851AE-4084-B643-A2F8-0CFEEEBC6E5C}"/>
              </a:ext>
            </a:extLst>
          </p:cNvPr>
          <p:cNvPicPr>
            <a:picLocks noChangeAspect="1"/>
          </p:cNvPicPr>
          <p:nvPr/>
        </p:nvPicPr>
        <p:blipFill>
          <a:blip r:embed="rId2"/>
          <a:stretch>
            <a:fillRect/>
          </a:stretch>
        </p:blipFill>
        <p:spPr>
          <a:xfrm>
            <a:off x="484632" y="865686"/>
            <a:ext cx="3517119" cy="2840072"/>
          </a:xfrm>
          <a:prstGeom prst="rect">
            <a:avLst/>
          </a:prstGeom>
        </p:spPr>
      </p:pic>
      <p:cxnSp>
        <p:nvCxnSpPr>
          <p:cNvPr id="23" name="Straight Connector 22">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902DBDA-AEDB-2C46-9C24-7F5C7CA88990}"/>
              </a:ext>
            </a:extLst>
          </p:cNvPr>
          <p:cNvPicPr>
            <a:picLocks noChangeAspect="1"/>
          </p:cNvPicPr>
          <p:nvPr/>
        </p:nvPicPr>
        <p:blipFill>
          <a:blip r:embed="rId3"/>
          <a:stretch>
            <a:fillRect/>
          </a:stretch>
        </p:blipFill>
        <p:spPr>
          <a:xfrm>
            <a:off x="4310676" y="959219"/>
            <a:ext cx="3537345" cy="2653008"/>
          </a:xfrm>
          <a:prstGeom prst="rect">
            <a:avLst/>
          </a:prstGeom>
        </p:spPr>
      </p:pic>
      <p:cxnSp>
        <p:nvCxnSpPr>
          <p:cNvPr id="25" name="Straight Connector 24">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9367D3-3B9A-C84B-B152-50936D6CA617}"/>
              </a:ext>
            </a:extLst>
          </p:cNvPr>
          <p:cNvPicPr>
            <a:picLocks noChangeAspect="1"/>
          </p:cNvPicPr>
          <p:nvPr/>
        </p:nvPicPr>
        <p:blipFill>
          <a:blip r:embed="rId4"/>
          <a:stretch>
            <a:fillRect/>
          </a:stretch>
        </p:blipFill>
        <p:spPr>
          <a:xfrm>
            <a:off x="8162336" y="931631"/>
            <a:ext cx="3517120" cy="2708182"/>
          </a:xfrm>
          <a:prstGeom prst="rect">
            <a:avLst/>
          </a:prstGeom>
        </p:spPr>
      </p:pic>
      <p:cxnSp>
        <p:nvCxnSpPr>
          <p:cNvPr id="27" name="Straight Connector 26">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76786CF-8776-0442-9E13-9E6C07113616}"/>
              </a:ext>
            </a:extLst>
          </p:cNvPr>
          <p:cNvSpPr txBox="1"/>
          <p:nvPr/>
        </p:nvSpPr>
        <p:spPr>
          <a:xfrm>
            <a:off x="9123728" y="5484168"/>
            <a:ext cx="2016899" cy="461665"/>
          </a:xfrm>
          <a:prstGeom prst="rect">
            <a:avLst/>
          </a:prstGeom>
          <a:noFill/>
        </p:spPr>
        <p:txBody>
          <a:bodyPr wrap="none" rtlCol="0">
            <a:spAutoFit/>
          </a:bodyPr>
          <a:lstStyle/>
          <a:p>
            <a:r>
              <a:rPr lang="en-US" sz="2400" dirty="0">
                <a:solidFill>
                  <a:schemeClr val="bg1"/>
                </a:solidFill>
              </a:rPr>
              <a:t>Using KMEANS</a:t>
            </a:r>
          </a:p>
        </p:txBody>
      </p:sp>
    </p:spTree>
    <p:extLst>
      <p:ext uri="{BB962C8B-B14F-4D97-AF65-F5344CB8AC3E}">
        <p14:creationId xmlns:p14="http://schemas.microsoft.com/office/powerpoint/2010/main" val="39238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0C97-83CB-4F48-A81A-564D2760DD03}"/>
              </a:ext>
            </a:extLst>
          </p:cNvPr>
          <p:cNvSpPr>
            <a:spLocks noGrp="1"/>
          </p:cNvSpPr>
          <p:nvPr>
            <p:ph type="title"/>
          </p:nvPr>
        </p:nvSpPr>
        <p:spPr/>
        <p:txBody>
          <a:bodyPr/>
          <a:lstStyle/>
          <a:p>
            <a:r>
              <a:rPr lang="en-US" dirty="0"/>
              <a:t>Modeling – linear model</a:t>
            </a:r>
          </a:p>
        </p:txBody>
      </p:sp>
      <p:pic>
        <p:nvPicPr>
          <p:cNvPr id="4" name="Picture 3">
            <a:extLst>
              <a:ext uri="{FF2B5EF4-FFF2-40B4-BE49-F238E27FC236}">
                <a16:creationId xmlns:a16="http://schemas.microsoft.com/office/drawing/2014/main" id="{710754FC-F045-2E43-9E68-10A16C024D1A}"/>
              </a:ext>
            </a:extLst>
          </p:cNvPr>
          <p:cNvPicPr>
            <a:picLocks noChangeAspect="1"/>
          </p:cNvPicPr>
          <p:nvPr/>
        </p:nvPicPr>
        <p:blipFill>
          <a:blip r:embed="rId2"/>
          <a:stretch>
            <a:fillRect/>
          </a:stretch>
        </p:blipFill>
        <p:spPr>
          <a:xfrm>
            <a:off x="517358" y="2368008"/>
            <a:ext cx="8077200" cy="508000"/>
          </a:xfrm>
          <a:prstGeom prst="rect">
            <a:avLst/>
          </a:prstGeom>
        </p:spPr>
      </p:pic>
      <p:pic>
        <p:nvPicPr>
          <p:cNvPr id="6" name="Picture 5">
            <a:extLst>
              <a:ext uri="{FF2B5EF4-FFF2-40B4-BE49-F238E27FC236}">
                <a16:creationId xmlns:a16="http://schemas.microsoft.com/office/drawing/2014/main" id="{5F2EBA96-2774-9C49-A7C3-72A987E622C0}"/>
              </a:ext>
            </a:extLst>
          </p:cNvPr>
          <p:cNvPicPr>
            <a:picLocks noChangeAspect="1"/>
          </p:cNvPicPr>
          <p:nvPr/>
        </p:nvPicPr>
        <p:blipFill>
          <a:blip r:embed="rId3"/>
          <a:stretch>
            <a:fillRect/>
          </a:stretch>
        </p:blipFill>
        <p:spPr>
          <a:xfrm>
            <a:off x="6737684" y="2893855"/>
            <a:ext cx="5454316" cy="3964145"/>
          </a:xfrm>
          <a:prstGeom prst="rect">
            <a:avLst/>
          </a:prstGeom>
        </p:spPr>
      </p:pic>
      <p:sp>
        <p:nvSpPr>
          <p:cNvPr id="7" name="Rectangle 6">
            <a:extLst>
              <a:ext uri="{FF2B5EF4-FFF2-40B4-BE49-F238E27FC236}">
                <a16:creationId xmlns:a16="http://schemas.microsoft.com/office/drawing/2014/main" id="{E0B64E28-020C-314E-A480-4A6995EC8FD2}"/>
              </a:ext>
            </a:extLst>
          </p:cNvPr>
          <p:cNvSpPr/>
          <p:nvPr/>
        </p:nvSpPr>
        <p:spPr>
          <a:xfrm>
            <a:off x="693821" y="3159184"/>
            <a:ext cx="5578642" cy="3046988"/>
          </a:xfrm>
          <a:prstGeom prst="rect">
            <a:avLst/>
          </a:prstGeom>
        </p:spPr>
        <p:txBody>
          <a:bodyPr wrap="square">
            <a:spAutoFit/>
          </a:bodyPr>
          <a:lstStyle/>
          <a:p>
            <a:r>
              <a:rPr lang="en-US" sz="2400" dirty="0"/>
              <a:t>I’ve implemented a classic linear model to explain the total spend for each customer, with their RFM values. I’ve done log transformations for each of them in order to adjust the right-skewness. This model is fairly good at first look, with a high R-square value. But as for residual plot, a clear pattern is shown. </a:t>
            </a:r>
          </a:p>
        </p:txBody>
      </p:sp>
    </p:spTree>
    <p:extLst>
      <p:ext uri="{BB962C8B-B14F-4D97-AF65-F5344CB8AC3E}">
        <p14:creationId xmlns:p14="http://schemas.microsoft.com/office/powerpoint/2010/main" val="364782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9816-47CB-2847-AF67-BED0EA293BE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EADB762D-8614-EE49-A831-5C714ABEF64A}"/>
              </a:ext>
            </a:extLst>
          </p:cNvPr>
          <p:cNvSpPr>
            <a:spLocks noGrp="1"/>
          </p:cNvSpPr>
          <p:nvPr>
            <p:ph sz="half" idx="1"/>
          </p:nvPr>
        </p:nvSpPr>
        <p:spPr/>
        <p:txBody>
          <a:bodyPr/>
          <a:lstStyle/>
          <a:p>
            <a:pPr>
              <a:buFont typeface="Wingdings" pitchFamily="2" charset="2"/>
              <a:buChar char="v"/>
            </a:pPr>
            <a:r>
              <a:rPr lang="en-US" dirty="0"/>
              <a:t> Data Preprocess</a:t>
            </a:r>
          </a:p>
          <a:p>
            <a:pPr>
              <a:buFont typeface="Wingdings" pitchFamily="2" charset="2"/>
              <a:buChar char="v"/>
            </a:pPr>
            <a:r>
              <a:rPr lang="en-US" dirty="0"/>
              <a:t> Data Validity Analysis</a:t>
            </a:r>
          </a:p>
          <a:p>
            <a:pPr>
              <a:buFont typeface="Wingdings" pitchFamily="2" charset="2"/>
              <a:buChar char="v"/>
            </a:pPr>
            <a:r>
              <a:rPr lang="en-US" dirty="0"/>
              <a:t> EDA on Time</a:t>
            </a:r>
          </a:p>
          <a:p>
            <a:pPr>
              <a:buFont typeface="Wingdings" pitchFamily="2" charset="2"/>
              <a:buChar char="v"/>
            </a:pPr>
            <a:r>
              <a:rPr lang="en-US" dirty="0"/>
              <a:t> EDA on Country</a:t>
            </a:r>
          </a:p>
          <a:p>
            <a:pPr>
              <a:buFont typeface="Wingdings" pitchFamily="2" charset="2"/>
              <a:buChar char="v"/>
            </a:pPr>
            <a:r>
              <a:rPr lang="en-US" dirty="0"/>
              <a:t> Text Analysis on Item Descriptions</a:t>
            </a:r>
          </a:p>
          <a:p>
            <a:pPr>
              <a:buFont typeface="Wingdings" pitchFamily="2" charset="2"/>
              <a:buChar char="v"/>
            </a:pPr>
            <a:r>
              <a:rPr lang="en-US" dirty="0"/>
              <a:t> Marketing Analysis</a:t>
            </a:r>
          </a:p>
          <a:p>
            <a:pPr>
              <a:buFont typeface="Wingdings" pitchFamily="2" charset="2"/>
              <a:buChar char="v"/>
            </a:pPr>
            <a:r>
              <a:rPr lang="en-US" dirty="0"/>
              <a:t> Modeling</a:t>
            </a:r>
          </a:p>
        </p:txBody>
      </p:sp>
      <p:pic>
        <p:nvPicPr>
          <p:cNvPr id="5" name="Picture 4">
            <a:extLst>
              <a:ext uri="{FF2B5EF4-FFF2-40B4-BE49-F238E27FC236}">
                <a16:creationId xmlns:a16="http://schemas.microsoft.com/office/drawing/2014/main" id="{4DB4D7E7-2484-7E4F-B889-08D81D39E929}"/>
              </a:ext>
            </a:extLst>
          </p:cNvPr>
          <p:cNvPicPr>
            <a:picLocks noChangeAspect="1"/>
          </p:cNvPicPr>
          <p:nvPr/>
        </p:nvPicPr>
        <p:blipFill>
          <a:blip r:embed="rId2"/>
          <a:stretch>
            <a:fillRect/>
          </a:stretch>
        </p:blipFill>
        <p:spPr>
          <a:xfrm>
            <a:off x="5398262" y="1358900"/>
            <a:ext cx="6540500" cy="4140200"/>
          </a:xfrm>
          <a:prstGeom prst="rect">
            <a:avLst/>
          </a:prstGeom>
        </p:spPr>
      </p:pic>
    </p:spTree>
    <p:extLst>
      <p:ext uri="{BB962C8B-B14F-4D97-AF65-F5344CB8AC3E}">
        <p14:creationId xmlns:p14="http://schemas.microsoft.com/office/powerpoint/2010/main" val="348045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2970540-5B73-F94D-8403-CD6D530FDE6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Data Validity Analysis</a:t>
            </a:r>
          </a:p>
        </p:txBody>
      </p:sp>
      <p:sp useBgFill="1">
        <p:nvSpPr>
          <p:cNvPr id="19" name="Rectangle 18">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F1B08F-F95A-224D-B74F-CD43C095EAEE}"/>
              </a:ext>
            </a:extLst>
          </p:cNvPr>
          <p:cNvPicPr>
            <a:picLocks noChangeAspect="1"/>
          </p:cNvPicPr>
          <p:nvPr/>
        </p:nvPicPr>
        <p:blipFill>
          <a:blip r:embed="rId2"/>
          <a:stretch>
            <a:fillRect/>
          </a:stretch>
        </p:blipFill>
        <p:spPr>
          <a:xfrm>
            <a:off x="484632" y="695141"/>
            <a:ext cx="5369052" cy="3181162"/>
          </a:xfrm>
          <a:prstGeom prst="rect">
            <a:avLst/>
          </a:prstGeom>
        </p:spPr>
      </p:pic>
      <p:cxnSp>
        <p:nvCxnSpPr>
          <p:cNvPr id="21" name="Straight Connector 20">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346B3E7-006B-414A-9C85-2CCE1FA26842}"/>
              </a:ext>
            </a:extLst>
          </p:cNvPr>
          <p:cNvPicPr>
            <a:picLocks noChangeAspect="1"/>
          </p:cNvPicPr>
          <p:nvPr/>
        </p:nvPicPr>
        <p:blipFill>
          <a:blip r:embed="rId3"/>
          <a:stretch>
            <a:fillRect/>
          </a:stretch>
        </p:blipFill>
        <p:spPr>
          <a:xfrm>
            <a:off x="6338316" y="670028"/>
            <a:ext cx="5341140" cy="3231389"/>
          </a:xfrm>
          <a:prstGeom prst="rect">
            <a:avLst/>
          </a:prstGeom>
        </p:spPr>
      </p:pic>
      <p:cxnSp>
        <p:nvCxnSpPr>
          <p:cNvPr id="23" name="Straight Connector 22">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39E3501-1C38-1D49-B55C-F6DC05B0E7D3}"/>
              </a:ext>
            </a:extLst>
          </p:cNvPr>
          <p:cNvSpPr/>
          <p:nvPr/>
        </p:nvSpPr>
        <p:spPr>
          <a:xfrm>
            <a:off x="8544087" y="5219801"/>
            <a:ext cx="3257634" cy="923330"/>
          </a:xfrm>
          <a:prstGeom prst="rect">
            <a:avLst/>
          </a:prstGeom>
        </p:spPr>
        <p:txBody>
          <a:bodyPr wrap="square">
            <a:spAutoFit/>
          </a:bodyPr>
          <a:lstStyle/>
          <a:p>
            <a:r>
              <a:rPr lang="en-US" dirty="0">
                <a:solidFill>
                  <a:schemeClr val="bg1"/>
                </a:solidFill>
                <a:latin typeface="Cambria" panose="02040503050406030204" pitchFamily="18" charset="0"/>
              </a:rPr>
              <a:t>Unit price and quantity don’t follow </a:t>
            </a:r>
            <a:r>
              <a:rPr lang="en-US" dirty="0" err="1">
                <a:solidFill>
                  <a:schemeClr val="bg1"/>
                </a:solidFill>
                <a:latin typeface="Cambria" panose="02040503050406030204" pitchFamily="18" charset="0"/>
              </a:rPr>
              <a:t>Benford</a:t>
            </a:r>
            <a:r>
              <a:rPr lang="en-US" dirty="0">
                <a:solidFill>
                  <a:schemeClr val="bg1"/>
                </a:solidFill>
                <a:latin typeface="Cambria" panose="02040503050406030204" pitchFamily="18" charset="0"/>
              </a:rPr>
              <a:t> Distribution and the difference is large. </a:t>
            </a:r>
            <a:endParaRPr lang="en-US" dirty="0">
              <a:solidFill>
                <a:schemeClr val="bg1"/>
              </a:solidFill>
            </a:endParaRPr>
          </a:p>
        </p:txBody>
      </p:sp>
    </p:spTree>
    <p:extLst>
      <p:ext uri="{BB962C8B-B14F-4D97-AF65-F5344CB8AC3E}">
        <p14:creationId xmlns:p14="http://schemas.microsoft.com/office/powerpoint/2010/main" val="10690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A71BBF-B974-1D48-8396-ABF757F93863}"/>
              </a:ext>
            </a:extLst>
          </p:cNvPr>
          <p:cNvPicPr>
            <a:picLocks noChangeAspect="1"/>
          </p:cNvPicPr>
          <p:nvPr/>
        </p:nvPicPr>
        <p:blipFill>
          <a:blip r:embed="rId2"/>
          <a:stretch>
            <a:fillRect/>
          </a:stretch>
        </p:blipFill>
        <p:spPr>
          <a:xfrm>
            <a:off x="6577261" y="-1"/>
            <a:ext cx="5614739" cy="3273369"/>
          </a:xfrm>
          <a:prstGeom prst="rect">
            <a:avLst/>
          </a:prstGeom>
        </p:spPr>
      </p:pic>
      <p:pic>
        <p:nvPicPr>
          <p:cNvPr id="6" name="Picture 5">
            <a:extLst>
              <a:ext uri="{FF2B5EF4-FFF2-40B4-BE49-F238E27FC236}">
                <a16:creationId xmlns:a16="http://schemas.microsoft.com/office/drawing/2014/main" id="{AFE5C602-3E09-F246-9945-EB507D15F305}"/>
              </a:ext>
            </a:extLst>
          </p:cNvPr>
          <p:cNvPicPr>
            <a:picLocks noChangeAspect="1"/>
          </p:cNvPicPr>
          <p:nvPr/>
        </p:nvPicPr>
        <p:blipFill>
          <a:blip r:embed="rId3"/>
          <a:stretch>
            <a:fillRect/>
          </a:stretch>
        </p:blipFill>
        <p:spPr>
          <a:xfrm>
            <a:off x="6790746" y="3584630"/>
            <a:ext cx="5382538" cy="3273369"/>
          </a:xfrm>
          <a:prstGeom prst="rect">
            <a:avLst/>
          </a:prstGeom>
        </p:spPr>
      </p:pic>
      <p:sp>
        <p:nvSpPr>
          <p:cNvPr id="14" name="TextBox 13">
            <a:extLst>
              <a:ext uri="{FF2B5EF4-FFF2-40B4-BE49-F238E27FC236}">
                <a16:creationId xmlns:a16="http://schemas.microsoft.com/office/drawing/2014/main" id="{7DB452BC-AF47-6C4D-A3F1-6861FD148E2B}"/>
              </a:ext>
            </a:extLst>
          </p:cNvPr>
          <p:cNvSpPr txBox="1"/>
          <p:nvPr/>
        </p:nvSpPr>
        <p:spPr>
          <a:xfrm>
            <a:off x="577516" y="659011"/>
            <a:ext cx="5646821" cy="2769989"/>
          </a:xfrm>
          <a:prstGeom prst="rect">
            <a:avLst/>
          </a:prstGeom>
          <a:noFill/>
        </p:spPr>
        <p:txBody>
          <a:bodyPr wrap="square" rtlCol="0">
            <a:spAutoFit/>
          </a:bodyPr>
          <a:lstStyle/>
          <a:p>
            <a:r>
              <a:rPr lang="en-US" sz="2000" i="1" dirty="0"/>
              <a:t>For Unit Price: I expect a larger amount at lower price (ex. 0 ~ 10 dollars) and a smaller amount at higher price; </a:t>
            </a:r>
          </a:p>
          <a:p>
            <a:r>
              <a:rPr lang="en-US" sz="2000" i="1" dirty="0"/>
              <a:t>From Plot: Almost all data are located between 0~25 dollar. This distribution plot seems like a Laplace Distribution's right side with a </a:t>
            </a:r>
            <a:r>
              <a:rPr lang="en-US" sz="2000" i="1" dirty="0" err="1"/>
              <a:t>drastical</a:t>
            </a:r>
            <a:r>
              <a:rPr lang="en-US" sz="2000" i="1" dirty="0"/>
              <a:t> decay rate. </a:t>
            </a:r>
            <a:endParaRPr lang="en-US" sz="2000" dirty="0"/>
          </a:p>
          <a:p>
            <a:endParaRPr lang="en-US" dirty="0"/>
          </a:p>
          <a:p>
            <a:endParaRPr lang="en-US" dirty="0"/>
          </a:p>
          <a:p>
            <a:endParaRPr lang="en-US" dirty="0"/>
          </a:p>
        </p:txBody>
      </p:sp>
      <p:sp>
        <p:nvSpPr>
          <p:cNvPr id="18" name="TextBox 17">
            <a:extLst>
              <a:ext uri="{FF2B5EF4-FFF2-40B4-BE49-F238E27FC236}">
                <a16:creationId xmlns:a16="http://schemas.microsoft.com/office/drawing/2014/main" id="{B221D098-0365-F642-BE71-B0218A9FA167}"/>
              </a:ext>
            </a:extLst>
          </p:cNvPr>
          <p:cNvSpPr txBox="1"/>
          <p:nvPr/>
        </p:nvSpPr>
        <p:spPr>
          <a:xfrm>
            <a:off x="577516" y="3164681"/>
            <a:ext cx="5646821" cy="3693319"/>
          </a:xfrm>
          <a:prstGeom prst="rect">
            <a:avLst/>
          </a:prstGeom>
          <a:noFill/>
        </p:spPr>
        <p:txBody>
          <a:bodyPr wrap="square" rtlCol="0">
            <a:spAutoFit/>
          </a:bodyPr>
          <a:lstStyle/>
          <a:p>
            <a:r>
              <a:rPr lang="en-US" sz="2000" i="1" dirty="0"/>
              <a:t>For Quantity: I expect a larger amount for cheaper price items and a smaller amount for more expensive items;</a:t>
            </a:r>
            <a:endParaRPr lang="en-US" sz="2000" dirty="0"/>
          </a:p>
          <a:p>
            <a:r>
              <a:rPr lang="en-US" sz="2000" i="1" dirty="0"/>
              <a:t>From Plot: The plot confirms my guess: around zero the purchase quantity is really high, and as the price increases, the quantity decrease(sharply). We can say that the purchase quantity of items priced around zero can not be compared with those higher than zero to the same scale. </a:t>
            </a:r>
            <a:endParaRPr lang="en-US" sz="2000" dirty="0"/>
          </a:p>
          <a:p>
            <a:endParaRPr lang="en-US" dirty="0"/>
          </a:p>
          <a:p>
            <a:endParaRPr lang="en-US" dirty="0"/>
          </a:p>
          <a:p>
            <a:endParaRPr lang="en-US" dirty="0"/>
          </a:p>
        </p:txBody>
      </p:sp>
    </p:spTree>
    <p:extLst>
      <p:ext uri="{BB962C8B-B14F-4D97-AF65-F5344CB8AC3E}">
        <p14:creationId xmlns:p14="http://schemas.microsoft.com/office/powerpoint/2010/main" val="682186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8797BD7-E642-0B4C-9508-C2AC92CE61E7}"/>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EDA ON Time</a:t>
            </a:r>
          </a:p>
        </p:txBody>
      </p:sp>
      <p:cxnSp>
        <p:nvCxnSpPr>
          <p:cNvPr id="17" name="Straight Connector 1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25B4F9-BBEF-864E-A88F-102E6D0A6E6D}"/>
              </a:ext>
            </a:extLst>
          </p:cNvPr>
          <p:cNvPicPr>
            <a:picLocks noChangeAspect="1"/>
          </p:cNvPicPr>
          <p:nvPr/>
        </p:nvPicPr>
        <p:blipFill>
          <a:blip r:embed="rId2"/>
          <a:stretch>
            <a:fillRect/>
          </a:stretch>
        </p:blipFill>
        <p:spPr>
          <a:xfrm>
            <a:off x="4654984" y="929349"/>
            <a:ext cx="6896936" cy="5000278"/>
          </a:xfrm>
          <a:prstGeom prst="rect">
            <a:avLst/>
          </a:prstGeom>
        </p:spPr>
      </p:pic>
      <p:sp>
        <p:nvSpPr>
          <p:cNvPr id="5" name="TextBox 4">
            <a:extLst>
              <a:ext uri="{FF2B5EF4-FFF2-40B4-BE49-F238E27FC236}">
                <a16:creationId xmlns:a16="http://schemas.microsoft.com/office/drawing/2014/main" id="{A7020BD6-6B32-3D48-B79B-62394FD94045}"/>
              </a:ext>
            </a:extLst>
          </p:cNvPr>
          <p:cNvSpPr txBox="1"/>
          <p:nvPr/>
        </p:nvSpPr>
        <p:spPr>
          <a:xfrm>
            <a:off x="882316" y="3962400"/>
            <a:ext cx="3018782" cy="369332"/>
          </a:xfrm>
          <a:prstGeom prst="rect">
            <a:avLst/>
          </a:prstGeom>
          <a:noFill/>
        </p:spPr>
        <p:txBody>
          <a:bodyPr wrap="square" rtlCol="0">
            <a:spAutoFit/>
          </a:bodyPr>
          <a:lstStyle/>
          <a:p>
            <a:r>
              <a:rPr lang="en-US" dirty="0"/>
              <a:t>Sales Amount General Trend</a:t>
            </a:r>
          </a:p>
        </p:txBody>
      </p:sp>
    </p:spTree>
    <p:extLst>
      <p:ext uri="{BB962C8B-B14F-4D97-AF65-F5344CB8AC3E}">
        <p14:creationId xmlns:p14="http://schemas.microsoft.com/office/powerpoint/2010/main" val="573079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4D426-C190-244E-BA15-010E0E406666}"/>
              </a:ext>
            </a:extLst>
          </p:cNvPr>
          <p:cNvPicPr>
            <a:picLocks noChangeAspect="1"/>
          </p:cNvPicPr>
          <p:nvPr/>
        </p:nvPicPr>
        <p:blipFill>
          <a:blip r:embed="rId2"/>
          <a:stretch>
            <a:fillRect/>
          </a:stretch>
        </p:blipFill>
        <p:spPr>
          <a:xfrm>
            <a:off x="1706685" y="643467"/>
            <a:ext cx="3569428"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6B11E4A-A120-FA43-A821-216ED99D562D}"/>
              </a:ext>
            </a:extLst>
          </p:cNvPr>
          <p:cNvPicPr>
            <a:picLocks noChangeAspect="1"/>
          </p:cNvPicPr>
          <p:nvPr/>
        </p:nvPicPr>
        <p:blipFill>
          <a:blip r:embed="rId3"/>
          <a:stretch>
            <a:fillRect/>
          </a:stretch>
        </p:blipFill>
        <p:spPr>
          <a:xfrm>
            <a:off x="6901086" y="643467"/>
            <a:ext cx="3607400"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B561FD4-83A8-7E4C-BDD2-2B52D9DC77BA}"/>
              </a:ext>
            </a:extLst>
          </p:cNvPr>
          <p:cNvPicPr>
            <a:picLocks noChangeAspect="1"/>
          </p:cNvPicPr>
          <p:nvPr/>
        </p:nvPicPr>
        <p:blipFill>
          <a:blip r:embed="rId4"/>
          <a:stretch>
            <a:fillRect/>
          </a:stretch>
        </p:blipFill>
        <p:spPr>
          <a:xfrm>
            <a:off x="1735633" y="3671316"/>
            <a:ext cx="3511533" cy="2545862"/>
          </a:xfrm>
          <a:prstGeom prst="rect">
            <a:avLst/>
          </a:prstGeom>
        </p:spPr>
      </p:pic>
      <p:pic>
        <p:nvPicPr>
          <p:cNvPr id="7" name="Picture 6">
            <a:extLst>
              <a:ext uri="{FF2B5EF4-FFF2-40B4-BE49-F238E27FC236}">
                <a16:creationId xmlns:a16="http://schemas.microsoft.com/office/drawing/2014/main" id="{205A690D-E71A-BD41-940D-13043EBAA8DF}"/>
              </a:ext>
            </a:extLst>
          </p:cNvPr>
          <p:cNvPicPr>
            <a:picLocks noChangeAspect="1"/>
          </p:cNvPicPr>
          <p:nvPr/>
        </p:nvPicPr>
        <p:blipFill>
          <a:blip r:embed="rId5"/>
          <a:stretch>
            <a:fillRect/>
          </a:stretch>
        </p:blipFill>
        <p:spPr>
          <a:xfrm>
            <a:off x="6967732" y="3671316"/>
            <a:ext cx="3474108" cy="2553469"/>
          </a:xfrm>
          <a:prstGeom prst="rect">
            <a:avLst/>
          </a:prstGeom>
        </p:spPr>
      </p:pic>
    </p:spTree>
    <p:extLst>
      <p:ext uri="{BB962C8B-B14F-4D97-AF65-F5344CB8AC3E}">
        <p14:creationId xmlns:p14="http://schemas.microsoft.com/office/powerpoint/2010/main" val="281524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0B10B-D760-6A46-89E5-8E30A60C812C}"/>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EDA on country</a:t>
            </a:r>
          </a:p>
        </p:txBody>
      </p:sp>
      <p:cxnSp>
        <p:nvCxnSpPr>
          <p:cNvPr id="17" name="Straight Connector 16">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648F4B-0D07-D948-8BB1-78F523A97CBD}"/>
              </a:ext>
            </a:extLst>
          </p:cNvPr>
          <p:cNvPicPr>
            <a:picLocks noChangeAspect="1"/>
          </p:cNvPicPr>
          <p:nvPr/>
        </p:nvPicPr>
        <p:blipFill>
          <a:blip r:embed="rId2"/>
          <a:stretch>
            <a:fillRect/>
          </a:stretch>
        </p:blipFill>
        <p:spPr>
          <a:xfrm>
            <a:off x="4654984" y="886244"/>
            <a:ext cx="6896936" cy="5086488"/>
          </a:xfrm>
          <a:prstGeom prst="rect">
            <a:avLst/>
          </a:prstGeom>
        </p:spPr>
      </p:pic>
      <p:sp>
        <p:nvSpPr>
          <p:cNvPr id="5" name="TextBox 4">
            <a:extLst>
              <a:ext uri="{FF2B5EF4-FFF2-40B4-BE49-F238E27FC236}">
                <a16:creationId xmlns:a16="http://schemas.microsoft.com/office/drawing/2014/main" id="{8F376860-CCCB-2944-84CB-559B098EDB7B}"/>
              </a:ext>
            </a:extLst>
          </p:cNvPr>
          <p:cNvSpPr txBox="1"/>
          <p:nvPr/>
        </p:nvSpPr>
        <p:spPr>
          <a:xfrm>
            <a:off x="700698" y="3994484"/>
            <a:ext cx="3314206" cy="923330"/>
          </a:xfrm>
          <a:prstGeom prst="rect">
            <a:avLst/>
          </a:prstGeom>
          <a:noFill/>
        </p:spPr>
        <p:txBody>
          <a:bodyPr wrap="square" rtlCol="0">
            <a:spAutoFit/>
          </a:bodyPr>
          <a:lstStyle/>
          <a:p>
            <a:r>
              <a:rPr lang="en-US" dirty="0"/>
              <a:t>United Kingdom has a dominant place. </a:t>
            </a:r>
          </a:p>
          <a:p>
            <a:endParaRPr lang="en-US" dirty="0"/>
          </a:p>
        </p:txBody>
      </p:sp>
    </p:spTree>
    <p:extLst>
      <p:ext uri="{BB962C8B-B14F-4D97-AF65-F5344CB8AC3E}">
        <p14:creationId xmlns:p14="http://schemas.microsoft.com/office/powerpoint/2010/main" val="250076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6B85F9-0903-754B-AB43-954EC3D33A3E}"/>
              </a:ext>
            </a:extLst>
          </p:cNvPr>
          <p:cNvPicPr>
            <a:picLocks noChangeAspect="1"/>
          </p:cNvPicPr>
          <p:nvPr/>
        </p:nvPicPr>
        <p:blipFill>
          <a:blip r:embed="rId2"/>
          <a:stretch>
            <a:fillRect/>
          </a:stretch>
        </p:blipFill>
        <p:spPr>
          <a:xfrm>
            <a:off x="984439" y="1602877"/>
            <a:ext cx="4789827" cy="3652243"/>
          </a:xfrm>
          <a:prstGeom prst="rect">
            <a:avLst/>
          </a:prstGeom>
        </p:spPr>
      </p:pic>
      <p:cxnSp>
        <p:nvCxnSpPr>
          <p:cNvPr id="10" name="Straight Connector 9">
            <a:extLst>
              <a:ext uri="{FF2B5EF4-FFF2-40B4-BE49-F238E27FC236}">
                <a16:creationId xmlns:a16="http://schemas.microsoft.com/office/drawing/2014/main" id="{0F970142-5B97-4063-9AD9-AF3903474E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70FAA0A-031C-EC40-AA56-E0B4221B4693}"/>
              </a:ext>
            </a:extLst>
          </p:cNvPr>
          <p:cNvPicPr>
            <a:picLocks noChangeAspect="1"/>
          </p:cNvPicPr>
          <p:nvPr/>
        </p:nvPicPr>
        <p:blipFill>
          <a:blip r:embed="rId3"/>
          <a:stretch>
            <a:fillRect/>
          </a:stretch>
        </p:blipFill>
        <p:spPr>
          <a:xfrm>
            <a:off x="6417734" y="1617205"/>
            <a:ext cx="4799456" cy="3623589"/>
          </a:xfrm>
          <a:prstGeom prst="rect">
            <a:avLst/>
          </a:prstGeom>
        </p:spPr>
      </p:pic>
    </p:spTree>
    <p:extLst>
      <p:ext uri="{BB962C8B-B14F-4D97-AF65-F5344CB8AC3E}">
        <p14:creationId xmlns:p14="http://schemas.microsoft.com/office/powerpoint/2010/main" val="4027578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D2E3C52-528A-4049-BCAA-5460756BC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50A7E38-FBBC-5B43-BD96-F2D3212CFD47}"/>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solidFill>
                  <a:srgbClr val="FFFFFF"/>
                </a:solidFill>
              </a:rPr>
              <a:t>Text analysis on item descriptions</a:t>
            </a:r>
          </a:p>
        </p:txBody>
      </p:sp>
      <p:sp useBgFill="1">
        <p:nvSpPr>
          <p:cNvPr id="19" name="Rectangle 18">
            <a:extLst>
              <a:ext uri="{FF2B5EF4-FFF2-40B4-BE49-F238E27FC236}">
                <a16:creationId xmlns:a16="http://schemas.microsoft.com/office/drawing/2014/main" id="{CD5B542C-8183-4445-AF4D-B23AAE329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4215F53-F632-4541-A73D-2D3E27436658}"/>
              </a:ext>
            </a:extLst>
          </p:cNvPr>
          <p:cNvPicPr>
            <a:picLocks noChangeAspect="1"/>
          </p:cNvPicPr>
          <p:nvPr/>
        </p:nvPicPr>
        <p:blipFill>
          <a:blip r:embed="rId2"/>
          <a:stretch>
            <a:fillRect/>
          </a:stretch>
        </p:blipFill>
        <p:spPr>
          <a:xfrm>
            <a:off x="693433" y="484632"/>
            <a:ext cx="4951450" cy="3602180"/>
          </a:xfrm>
          <a:prstGeom prst="rect">
            <a:avLst/>
          </a:prstGeom>
        </p:spPr>
      </p:pic>
      <p:cxnSp>
        <p:nvCxnSpPr>
          <p:cNvPr id="21" name="Straight Connector 20">
            <a:extLst>
              <a:ext uri="{FF2B5EF4-FFF2-40B4-BE49-F238E27FC236}">
                <a16:creationId xmlns:a16="http://schemas.microsoft.com/office/drawing/2014/main" id="{84ED9B5A-5577-4CA5-97AA-0E5E2EA975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60141" y="822682"/>
            <a:ext cx="0" cy="29260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DB38EF-332C-384B-A866-ABE795EABF0E}"/>
              </a:ext>
            </a:extLst>
          </p:cNvPr>
          <p:cNvPicPr>
            <a:picLocks noChangeAspect="1"/>
          </p:cNvPicPr>
          <p:nvPr/>
        </p:nvPicPr>
        <p:blipFill>
          <a:blip r:embed="rId3"/>
          <a:stretch>
            <a:fillRect/>
          </a:stretch>
        </p:blipFill>
        <p:spPr>
          <a:xfrm>
            <a:off x="6764536" y="484632"/>
            <a:ext cx="4488699" cy="3602181"/>
          </a:xfrm>
          <a:prstGeom prst="rect">
            <a:avLst/>
          </a:prstGeom>
        </p:spPr>
      </p:pic>
      <p:cxnSp>
        <p:nvCxnSpPr>
          <p:cNvPr id="23" name="Straight Connector 22">
            <a:extLst>
              <a:ext uri="{FF2B5EF4-FFF2-40B4-BE49-F238E27FC236}">
                <a16:creationId xmlns:a16="http://schemas.microsoft.com/office/drawing/2014/main" id="{2724283B-587C-4A0E-A50E-B8914975B4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139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2</TotalTime>
  <Words>286</Words>
  <Application>Microsoft Macintosh PowerPoint</Application>
  <PresentationFormat>Widescreen</PresentationFormat>
  <Paragraphs>29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Cambria</vt:lpstr>
      <vt:lpstr>Tw Cen MT</vt:lpstr>
      <vt:lpstr>Tw Cen MT Condensed</vt:lpstr>
      <vt:lpstr>Wingdings</vt:lpstr>
      <vt:lpstr>Wingdings 3</vt:lpstr>
      <vt:lpstr>Integral</vt:lpstr>
      <vt:lpstr>615 Final project </vt:lpstr>
      <vt:lpstr>Contents</vt:lpstr>
      <vt:lpstr>Data Validity Analysis</vt:lpstr>
      <vt:lpstr>PowerPoint Presentation</vt:lpstr>
      <vt:lpstr>EDA ON Time</vt:lpstr>
      <vt:lpstr>PowerPoint Presentation</vt:lpstr>
      <vt:lpstr>EDA on country</vt:lpstr>
      <vt:lpstr>PowerPoint Presentation</vt:lpstr>
      <vt:lpstr>Text analysis on item descriptions</vt:lpstr>
      <vt:lpstr>PowerPoint Presentation</vt:lpstr>
      <vt:lpstr>Marketing analysis – RFM analysis</vt:lpstr>
      <vt:lpstr>Marketing analysis -- clustering</vt:lpstr>
      <vt:lpstr>Modeling – linear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Final project </dc:title>
  <dc:creator>Qianhui RONG</dc:creator>
  <cp:lastModifiedBy>Qianhui RONG</cp:lastModifiedBy>
  <cp:revision>1</cp:revision>
  <dcterms:created xsi:type="dcterms:W3CDTF">2018-12-17T05:19:30Z</dcterms:created>
  <dcterms:modified xsi:type="dcterms:W3CDTF">2018-12-17T05:21:51Z</dcterms:modified>
</cp:coreProperties>
</file>